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81" r:id="rId4"/>
    <p:sldId id="257" r:id="rId5"/>
    <p:sldId id="258" r:id="rId6"/>
    <p:sldId id="261" r:id="rId7"/>
    <p:sldId id="263" r:id="rId8"/>
    <p:sldId id="265" r:id="rId9"/>
    <p:sldId id="267" r:id="rId10"/>
    <p:sldId id="260" r:id="rId11"/>
    <p:sldId id="270" r:id="rId12"/>
    <p:sldId id="273" r:id="rId13"/>
    <p:sldId id="277" r:id="rId14"/>
    <p:sldId id="259" r:id="rId15"/>
    <p:sldId id="262" r:id="rId16"/>
    <p:sldId id="264" r:id="rId17"/>
    <p:sldId id="266" r:id="rId18"/>
    <p:sldId id="275" r:id="rId19"/>
    <p:sldId id="276" r:id="rId20"/>
    <p:sldId id="268" r:id="rId21"/>
    <p:sldId id="274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7376" autoAdjust="0"/>
  </p:normalViewPr>
  <p:slideViewPr>
    <p:cSldViewPr snapToGrid="0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351F8-D978-40C1-992F-3A4A747376BD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DE4C-C27B-4D54-941D-9391F782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3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57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DDE4C-C27B-4D54-941D-9391F78214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04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46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DDE4C-C27B-4D54-941D-9391F78214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4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8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not changing your day to day development. Continue to use VS if you like it. Otherwise we recommend VS Code.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are changing is where you are working. You should be developing from your local machine.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terminal server when you need a larger in memory foot print.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DDE4C-C27B-4D54-941D-9391F78214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94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DE4C-C27B-4D54-941D-9391F78214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2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23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543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34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0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4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56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82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6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81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8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70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35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94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6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3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16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7156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7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58791" y="0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989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8691" y="0"/>
            <a:ext cx="3013309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17582" y="2159081"/>
            <a:ext cx="3010990" cy="20700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35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4681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3453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0262" y="0"/>
            <a:ext cx="3051738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4569483"/>
            <a:ext cx="3051572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51655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829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510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94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5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87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2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8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3041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46397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029753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20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1817" y="2015941"/>
            <a:ext cx="3501506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53323" y="2015941"/>
            <a:ext cx="3501505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4828" y="2015941"/>
            <a:ext cx="3501506" cy="256149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1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7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8128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185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50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4048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2374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05298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573135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246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326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64812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11204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15738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0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66914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66914" y="4289376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2461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22461" y="428937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062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06376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15115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96647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132544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06376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4515115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96647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132544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39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233246"/>
            <a:ext cx="5505418" cy="462475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6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25168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25168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25168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756056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756056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756056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386945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386945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386945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78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5999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765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84935" y="1726032"/>
            <a:ext cx="1504580" cy="150418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4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166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59211" y="259143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59211" y="3507671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27156" y="1249001"/>
            <a:ext cx="4354713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0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83202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308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8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5110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227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338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451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64384" y="844062"/>
            <a:ext cx="3047379" cy="516987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783207" y="844061"/>
            <a:ext cx="3047379" cy="25101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783207" y="3514700"/>
            <a:ext cx="3044895" cy="25047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52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30443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37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553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167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40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39469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521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50281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80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9270" y="4214303"/>
            <a:ext cx="2704766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9779" y="2104006"/>
            <a:ext cx="4761020" cy="42205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04035" y="2104006"/>
            <a:ext cx="2704767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610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89915" y="2274503"/>
            <a:ext cx="4732064" cy="35859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37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4800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001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2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06442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743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40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55835" y="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00812" y="0"/>
            <a:ext cx="2041238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142050" y="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55835" y="342900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092190" y="3429000"/>
            <a:ext cx="204446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0142050" y="342900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695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5" y="3429000"/>
            <a:ext cx="204446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52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623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874308" y="2603027"/>
            <a:ext cx="1669728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232419" y="2603027"/>
            <a:ext cx="1669728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91659" y="2603027"/>
            <a:ext cx="1669728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74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685935"/>
            <a:ext cx="3340603" cy="189273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178587" y="4495827"/>
            <a:ext cx="506949" cy="88446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l">
              <a:lnSpc>
                <a:spcPct val="50000"/>
              </a:lnSpc>
              <a:buNone/>
              <a:defRPr sz="350">
                <a:latin typeface="Calibri Light"/>
                <a:cs typeface="Calibri Light"/>
              </a:defRPr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2377796" y="3987735"/>
            <a:ext cx="2127998" cy="1356225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7119765" y="3910555"/>
            <a:ext cx="1127325" cy="145127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847973" y="5069438"/>
            <a:ext cx="220903" cy="27895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64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402735" y="2502431"/>
            <a:ext cx="3988260" cy="22631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6731357" y="2502431"/>
            <a:ext cx="4031978" cy="226314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81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868950" y="3810"/>
            <a:ext cx="1051834" cy="788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0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3044029" y="243840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6086468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7"/>
          <p:cNvSpPr>
            <a:spLocks noGrp="1"/>
          </p:cNvSpPr>
          <p:nvPr>
            <p:ph type="pic" sz="quarter" idx="29"/>
          </p:nvPr>
        </p:nvSpPr>
        <p:spPr>
          <a:xfrm>
            <a:off x="9141617" y="241935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216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109358" y="2190974"/>
            <a:ext cx="1931921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570268" y="2168488"/>
            <a:ext cx="1959939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657940" y="2168488"/>
            <a:ext cx="1959939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30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224632" y="1014456"/>
            <a:ext cx="3567089" cy="4768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897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040899" y="1014456"/>
            <a:ext cx="3567089" cy="47685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59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3563936" y="2490952"/>
            <a:ext cx="4998970" cy="31215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311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44458" y="2825399"/>
            <a:ext cx="4655762" cy="28781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023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56047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679214" y="4723361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225856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138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0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579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3043535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3044538" y="0"/>
            <a:ext cx="3043535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086989" y="0"/>
            <a:ext cx="304353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131527" y="0"/>
            <a:ext cx="3043535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922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9404242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434760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34760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507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2933351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933351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618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2203722"/>
            <a:ext cx="6585689" cy="326091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958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606311" y="2203722"/>
            <a:ext cx="6585689" cy="326091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12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062069" y="0"/>
            <a:ext cx="4073711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193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42502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74307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31289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587142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09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34337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2786063"/>
            <a:ext cx="4207335" cy="40719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67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63186" y="2906635"/>
            <a:ext cx="2984585" cy="39513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66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744837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04896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972005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8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482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979370" y="2479404"/>
            <a:ext cx="4179946" cy="31141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822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987667"/>
            <a:ext cx="5863059" cy="486160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506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85257" y="2650228"/>
            <a:ext cx="3804836" cy="236580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538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2381513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204311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</p:spTree>
    <p:extLst>
      <p:ext uri="{BB962C8B-B14F-4D97-AF65-F5344CB8AC3E}">
        <p14:creationId xmlns:p14="http://schemas.microsoft.com/office/powerpoint/2010/main" val="40227717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33909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379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238896" y="2699255"/>
            <a:ext cx="2694475" cy="133452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4748763" y="2699254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1238896" y="4373597"/>
            <a:ext cx="2694475" cy="133452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4748763" y="4373596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8234275" y="2699254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8234275" y="4373596"/>
            <a:ext cx="2694475" cy="13345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047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189687" y="1112989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2895187" y="1112989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4600687" y="1113555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1189687" y="2799822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2895187" y="2799822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600687" y="2800389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1189687" y="4508630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2895187" y="4508630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4600687" y="4509197"/>
            <a:ext cx="1252997" cy="12488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369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21080"/>
            <a:ext cx="12192000" cy="332232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690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75839" y="1926167"/>
            <a:ext cx="1733551" cy="17335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602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253068" y="342900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286215" y="344424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165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33458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76375-5446-4B28-89F5-F1104CCB37D1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61A1-BAFF-4812-B300-FE7FC32F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7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11102859" y="333102"/>
            <a:ext cx="260604" cy="262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063249" y="334143"/>
            <a:ext cx="402639" cy="2308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9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9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40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217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109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217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326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434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github.com/NotoriousBiagi/baby-chrome-extension" TargetMode="Externa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hyperlink" Target="http://discover.techsmith.com/snagit-brand-desktop-b/?gclid=CKOFh62h29ICFVgvgQodl0ALrA" TargetMode="External"/><Relationship Id="rId3" Type="http://schemas.openxmlformats.org/officeDocument/2006/relationships/hyperlink" Target="https://www.royalapplications.com/ts/win/features" TargetMode="External"/><Relationship Id="rId7" Type="http://schemas.openxmlformats.org/officeDocument/2006/relationships/hyperlink" Target="https://vivaldi.com/?lang=en_US" TargetMode="Externa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hyperlink" Target="https://www.jam-software.com/treesize/index.shtml" TargetMode="External"/><Relationship Id="rId5" Type="http://schemas.openxmlformats.org/officeDocument/2006/relationships/hyperlink" Target="https://code.visualstudio.com/" TargetMode="External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hyperlink" Target="https://justgetflux.com/" TargetMode="External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hyperlink" Target="https://goo.gl/" TargetMode="Externa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hyperlink" Target="http://discover.techsmith.com/snagit-brand-desktop-b/?gclid=CKOFh62h29ICFVgvgQodl0ALrA" TargetMode="External"/><Relationship Id="rId18" Type="http://schemas.openxmlformats.org/officeDocument/2006/relationships/image" Target="../media/image44.png"/><Relationship Id="rId26" Type="http://schemas.openxmlformats.org/officeDocument/2006/relationships/image" Target="../media/image48.png"/><Relationship Id="rId3" Type="http://schemas.openxmlformats.org/officeDocument/2006/relationships/hyperlink" Target="https://www.royalapplications.com/ts/win/features" TargetMode="External"/><Relationship Id="rId21" Type="http://schemas.openxmlformats.org/officeDocument/2006/relationships/hyperlink" Target="http://www.memsql.com/" TargetMode="External"/><Relationship Id="rId34" Type="http://schemas.openxmlformats.org/officeDocument/2006/relationships/image" Target="../media/image46.jpg"/><Relationship Id="rId7" Type="http://schemas.openxmlformats.org/officeDocument/2006/relationships/hyperlink" Target="https://www.jam-software.com/treesize/index.shtml" TargetMode="External"/><Relationship Id="rId12" Type="http://schemas.openxmlformats.org/officeDocument/2006/relationships/image" Target="../media/image10.jpeg"/><Relationship Id="rId17" Type="http://schemas.openxmlformats.org/officeDocument/2006/relationships/hyperlink" Target="http://www.gistboxapp.com/" TargetMode="External"/><Relationship Id="rId25" Type="http://schemas.openxmlformats.org/officeDocument/2006/relationships/hyperlink" Target="https://www.lastpass.com/2" TargetMode="External"/><Relationship Id="rId33" Type="http://schemas.openxmlformats.org/officeDocument/2006/relationships/hyperlink" Target="http://www.wonderapps.se/ATracker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20" Type="http://schemas.openxmlformats.org/officeDocument/2006/relationships/image" Target="../media/image50.png"/><Relationship Id="rId29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.png"/><Relationship Id="rId11" Type="http://schemas.openxmlformats.org/officeDocument/2006/relationships/hyperlink" Target="https://vivaldi.com/?lang=en_US" TargetMode="External"/><Relationship Id="rId24" Type="http://schemas.openxmlformats.org/officeDocument/2006/relationships/image" Target="../media/image52.jpg"/><Relationship Id="rId32" Type="http://schemas.openxmlformats.org/officeDocument/2006/relationships/image" Target="../media/image47.jpg"/><Relationship Id="rId5" Type="http://schemas.openxmlformats.org/officeDocument/2006/relationships/hyperlink" Target="https://code.visualstudio.com/" TargetMode="External"/><Relationship Id="rId15" Type="http://schemas.openxmlformats.org/officeDocument/2006/relationships/hyperlink" Target="https://git-scm.com/" TargetMode="External"/><Relationship Id="rId23" Type="http://schemas.openxmlformats.org/officeDocument/2006/relationships/hyperlink" Target="https://www.continuum.io/downloads" TargetMode="External"/><Relationship Id="rId28" Type="http://schemas.openxmlformats.org/officeDocument/2006/relationships/image" Target="../media/image49.png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hyperlink" Target="https://www.mysql.com/products/workbench/" TargetMode="External"/><Relationship Id="rId31" Type="http://schemas.openxmlformats.org/officeDocument/2006/relationships/hyperlink" Target="https://goo.gl/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justgetflux.com/" TargetMode="External"/><Relationship Id="rId14" Type="http://schemas.openxmlformats.org/officeDocument/2006/relationships/image" Target="../media/image12.png"/><Relationship Id="rId22" Type="http://schemas.openxmlformats.org/officeDocument/2006/relationships/image" Target="../media/image51.png"/><Relationship Id="rId27" Type="http://schemas.openxmlformats.org/officeDocument/2006/relationships/hyperlink" Target="http://www.stardock.com/products/fences/" TargetMode="External"/><Relationship Id="rId30" Type="http://schemas.openxmlformats.org/officeDocument/2006/relationships/image" Target="../media/image45.png"/><Relationship Id="rId35" Type="http://schemas.openxmlformats.org/officeDocument/2006/relationships/hyperlink" Target="https://github.com/apache/incubator-airflow" TargetMode="External"/><Relationship Id="rId8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593751" y="2900317"/>
            <a:ext cx="1151629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300" spc="50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HELLO </a:t>
            </a:r>
          </a:p>
          <a:p>
            <a:pPr algn="ctr" defTabSz="914217"/>
            <a:r>
              <a:rPr lang="en-US" sz="8300" spc="50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COMPUTER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04479" y="2315542"/>
            <a:ext cx="6894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200" spc="600" dirty="0">
                <a:solidFill>
                  <a:srgbClr val="FFFFFF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Montserrat" charset="0"/>
              </a:rPr>
              <a:t>CHROME EXTENSIONS</a:t>
            </a:r>
          </a:p>
        </p:txBody>
      </p:sp>
    </p:spTree>
    <p:extLst>
      <p:ext uri="{BB962C8B-B14F-4D97-AF65-F5344CB8AC3E}">
        <p14:creationId xmlns:p14="http://schemas.microsoft.com/office/powerpoint/2010/main" val="150344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3812" y="0"/>
            <a:ext cx="623931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3218" y="1820794"/>
            <a:ext cx="60722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GIT</a:t>
            </a:r>
          </a:p>
          <a:p>
            <a:endParaRPr lang="en-US" sz="3600" b="1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US" sz="2400" b="1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https://github.com/NotoriousBiagi/baby-chrome-extension</a:t>
            </a:r>
            <a:endParaRPr lang="en-US" sz="2400" b="1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218" y="1574573"/>
            <a:ext cx="2225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SOURCE CONTROL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05" y="951747"/>
            <a:ext cx="5960307" cy="49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37923" y="5021343"/>
            <a:ext cx="2224456" cy="135224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1637923" y="4603903"/>
            <a:ext cx="2224456" cy="417439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8" name="Rectangle 37"/>
          <p:cNvSpPr/>
          <p:nvPr/>
        </p:nvSpPr>
        <p:spPr>
          <a:xfrm>
            <a:off x="3869560" y="4603905"/>
            <a:ext cx="2224456" cy="176968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9" name="Rectangle 38"/>
          <p:cNvSpPr/>
          <p:nvPr/>
        </p:nvSpPr>
        <p:spPr>
          <a:xfrm>
            <a:off x="3869560" y="4186464"/>
            <a:ext cx="2224456" cy="417439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1" name="Rectangle 40"/>
          <p:cNvSpPr/>
          <p:nvPr/>
        </p:nvSpPr>
        <p:spPr>
          <a:xfrm>
            <a:off x="6094016" y="4186464"/>
            <a:ext cx="2224456" cy="218712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2" name="Rectangle 41"/>
          <p:cNvSpPr/>
          <p:nvPr/>
        </p:nvSpPr>
        <p:spPr>
          <a:xfrm>
            <a:off x="6094016" y="3752300"/>
            <a:ext cx="2224456" cy="417439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4" name="Rectangle 43"/>
          <p:cNvSpPr/>
          <p:nvPr/>
        </p:nvSpPr>
        <p:spPr>
          <a:xfrm>
            <a:off x="8308215" y="3752300"/>
            <a:ext cx="2224456" cy="262128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5" name="Rectangle 44"/>
          <p:cNvSpPr/>
          <p:nvPr/>
        </p:nvSpPr>
        <p:spPr>
          <a:xfrm>
            <a:off x="8308215" y="3334861"/>
            <a:ext cx="2224456" cy="417439"/>
          </a:xfrm>
          <a:prstGeom prst="rect">
            <a:avLst/>
          </a:prstGeom>
          <a:solidFill>
            <a:srgbClr val="0000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2304975" y="4701598"/>
            <a:ext cx="891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CLONE</a:t>
            </a:r>
            <a:endParaRPr lang="en-US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54652" y="4267845"/>
            <a:ext cx="1438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BRANCHING</a:t>
            </a:r>
            <a:endParaRPr lang="en-US" sz="20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24284" y="3857326"/>
            <a:ext cx="2424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ADD| COMMIT | PUSH</a:t>
            </a:r>
            <a:endParaRPr lang="en-US" sz="16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54342" y="3423573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PULL REQUEST</a:t>
            </a:r>
            <a:endParaRPr lang="en-US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51785" y="5209659"/>
            <a:ext cx="1992108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Create a working copy of a local repository by running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git clone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78602" y="4710865"/>
            <a:ext cx="1992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Develop features isolated from each other. New features will be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merged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 to a master branch.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17322" y="4281400"/>
            <a:ext cx="1992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Add your updates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git add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, commit your updates,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git commit –m “Commit Message”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, and </a:t>
            </a:r>
            <a:r>
              <a:rPr lang="en-US" sz="1200" b="1" dirty="0">
                <a:latin typeface="Montserrat Light" charset="0"/>
                <a:ea typeface="Montserrat Light" charset="0"/>
                <a:cs typeface="Montserrat Light" charset="0"/>
              </a:rPr>
              <a:t>git push</a:t>
            </a: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 to submit changes to a remote repository.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419285" y="3913968"/>
            <a:ext cx="1992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Montserrat Light" charset="0"/>
                <a:ea typeface="Montserrat Light" charset="0"/>
                <a:cs typeface="Montserrat Light" charset="0"/>
              </a:rPr>
              <a:t>Make your changes super official by merging them into a production branch. Halo for ERP expects your updates to ship pylint-compliant with unit tests included.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96164" y="695003"/>
            <a:ext cx="401424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GITTING THERE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2805" y="464934"/>
            <a:ext cx="3494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CONCURRENT DEVELOPMENT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4195" y="1295167"/>
            <a:ext cx="80120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spc="150" dirty="0">
                <a:latin typeface="Montserrat Light" charset="0"/>
                <a:ea typeface="Montserrat Light" charset="0"/>
                <a:cs typeface="Montserrat Light" charset="0"/>
              </a:rPr>
              <a:t>Version control for tracking changes in files and coordinating work among multiple developers. Every git directory is a full-fledged repository with complete history and full version tracking abilities.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00" y="2785803"/>
            <a:ext cx="576029" cy="6710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22" y="3468023"/>
            <a:ext cx="576029" cy="671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29" y="2005208"/>
            <a:ext cx="1427430" cy="1662956"/>
          </a:xfrm>
          <a:prstGeom prst="rect">
            <a:avLst/>
          </a:prstGeom>
        </p:spPr>
      </p:pic>
      <p:cxnSp>
        <p:nvCxnSpPr>
          <p:cNvPr id="4" name="Straight Arrow Connector 3"/>
          <p:cNvCxnSpPr>
            <a:cxnSpLocks/>
            <a:endCxn id="25" idx="1"/>
          </p:cNvCxnSpPr>
          <p:nvPr/>
        </p:nvCxnSpPr>
        <p:spPr>
          <a:xfrm>
            <a:off x="3732128" y="3121340"/>
            <a:ext cx="1077272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3732128" y="2377688"/>
            <a:ext cx="1712014" cy="957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26" idx="1"/>
          </p:cNvCxnSpPr>
          <p:nvPr/>
        </p:nvCxnSpPr>
        <p:spPr>
          <a:xfrm>
            <a:off x="3743893" y="3803560"/>
            <a:ext cx="393729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6020171" y="2380644"/>
            <a:ext cx="47235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55" y="2051846"/>
            <a:ext cx="575816" cy="67082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97" y="2141802"/>
            <a:ext cx="1647806" cy="191969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90" y="2463726"/>
            <a:ext cx="1647806" cy="191969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140"/>
          <a:stretch/>
        </p:blipFill>
        <p:spPr>
          <a:xfrm>
            <a:off x="8776597" y="2005208"/>
            <a:ext cx="1427430" cy="1178361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7919959" y="2358363"/>
            <a:ext cx="85663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32" y="2926253"/>
            <a:ext cx="350792" cy="3507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97117" y="2258309"/>
            <a:ext cx="95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Linus</a:t>
            </a:r>
            <a:endParaRPr lang="en-US" sz="11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982514" y="1914393"/>
            <a:ext cx="1300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Linus’s Evil Twin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44066" y="3266742"/>
            <a:ext cx="954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Linus_Abstract</a:t>
            </a:r>
            <a:endParaRPr lang="en-US" sz="9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703945" y="2560414"/>
            <a:ext cx="954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Linus_RGB</a:t>
            </a:r>
            <a:endParaRPr lang="en-US" sz="11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377108" y="1841595"/>
            <a:ext cx="954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Linus_Noir</a:t>
            </a:r>
            <a:endParaRPr lang="en-US" sz="105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404152" y="1771721"/>
            <a:ext cx="11734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Linus_Noir</a:t>
            </a:r>
            <a:r>
              <a:rPr lang="en-US" sz="900" b="1" dirty="0"/>
              <a:t> Added</a:t>
            </a:r>
            <a:endParaRPr lang="en-US" sz="105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684693" y="1787360"/>
            <a:ext cx="11734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Linus_Noir</a:t>
            </a:r>
            <a:r>
              <a:rPr lang="en-US" sz="900" b="1" dirty="0"/>
              <a:t> Official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72305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>
            <a:grpSpLocks/>
          </p:cNvGrpSpPr>
          <p:nvPr/>
        </p:nvGrpSpPr>
        <p:grpSpPr>
          <a:xfrm>
            <a:off x="1189462" y="2057400"/>
            <a:ext cx="4363613" cy="3777105"/>
            <a:chOff x="4300539" y="1984376"/>
            <a:chExt cx="3589338" cy="2890838"/>
          </a:xfrm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2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4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5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9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2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3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4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6" name="Freeform 17"/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996711" y="695003"/>
            <a:ext cx="41985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GIT PARADIGMS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28599" y="464934"/>
            <a:ext cx="4334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COMMAND LINE OR GUI INTERFACE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53936" y="1309611"/>
            <a:ext cx="76841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You have options. Manage files via git through a command-line interface or within Visual Studio.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19" y="2221885"/>
            <a:ext cx="4002127" cy="2506452"/>
          </a:xfrm>
          <a:prstGeom prst="rect">
            <a:avLst/>
          </a:prstGeom>
        </p:spPr>
      </p:pic>
      <p:grpSp>
        <p:nvGrpSpPr>
          <p:cNvPr id="40" name="Group 39"/>
          <p:cNvGrpSpPr>
            <a:grpSpLocks/>
          </p:cNvGrpSpPr>
          <p:nvPr/>
        </p:nvGrpSpPr>
        <p:grpSpPr>
          <a:xfrm>
            <a:off x="6249787" y="2057400"/>
            <a:ext cx="4363613" cy="3777105"/>
            <a:chOff x="4300539" y="1984376"/>
            <a:chExt cx="3589338" cy="2890838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4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6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7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8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49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50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22" y="2199275"/>
            <a:ext cx="3996170" cy="25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8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34073" y="3777856"/>
            <a:ext cx="9881958" cy="601346"/>
            <a:chOff x="4621548" y="6924280"/>
            <a:chExt cx="15050761" cy="915882"/>
          </a:xfrm>
        </p:grpSpPr>
        <p:grpSp>
          <p:nvGrpSpPr>
            <p:cNvPr id="2" name="Group 1"/>
            <p:cNvGrpSpPr/>
            <p:nvPr/>
          </p:nvGrpSpPr>
          <p:grpSpPr>
            <a:xfrm>
              <a:off x="4621548" y="7220767"/>
              <a:ext cx="2471894" cy="598164"/>
              <a:chOff x="4621548" y="7220767"/>
              <a:chExt cx="2471894" cy="598164"/>
            </a:xfrm>
          </p:grpSpPr>
          <p:sp>
            <p:nvSpPr>
              <p:cNvPr id="24" name="Round Same Side Corner Rectangle 23"/>
              <p:cNvSpPr/>
              <p:nvPr/>
            </p:nvSpPr>
            <p:spPr>
              <a:xfrm rot="16200000" flipH="1">
                <a:off x="5696560" y="6145755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54" name="Freeform 734"/>
              <p:cNvSpPr>
                <a:spLocks noChangeArrowheads="1"/>
              </p:cNvSpPr>
              <p:nvPr/>
            </p:nvSpPr>
            <p:spPr bwMode="auto">
              <a:xfrm rot="5400000">
                <a:off x="5746002" y="7418886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9653094" y="7220771"/>
              <a:ext cx="2471894" cy="619391"/>
              <a:chOff x="9653094" y="7220771"/>
              <a:chExt cx="2471894" cy="619391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653094" y="7220771"/>
                <a:ext cx="2471894" cy="32187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55" name="Freeform 734"/>
              <p:cNvSpPr>
                <a:spLocks noChangeArrowheads="1"/>
              </p:cNvSpPr>
              <p:nvPr/>
            </p:nvSpPr>
            <p:spPr bwMode="auto">
              <a:xfrm rot="5400000">
                <a:off x="10755034" y="7440117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4684641" y="7220769"/>
              <a:ext cx="2471894" cy="604161"/>
              <a:chOff x="14684641" y="7220769"/>
              <a:chExt cx="2471894" cy="604161"/>
            </a:xfrm>
            <a:solidFill>
              <a:schemeClr val="accent5"/>
            </a:solidFill>
          </p:grpSpPr>
          <p:sp>
            <p:nvSpPr>
              <p:cNvPr id="28" name="Rectangle 27"/>
              <p:cNvSpPr/>
              <p:nvPr/>
            </p:nvSpPr>
            <p:spPr>
              <a:xfrm>
                <a:off x="14684641" y="7220769"/>
                <a:ext cx="2471894" cy="321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68" name="Freeform 734"/>
              <p:cNvSpPr>
                <a:spLocks noChangeArrowheads="1"/>
              </p:cNvSpPr>
              <p:nvPr/>
            </p:nvSpPr>
            <p:spPr bwMode="auto">
              <a:xfrm rot="5400000">
                <a:off x="15834927" y="7424885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7200415" y="6945511"/>
              <a:ext cx="2471894" cy="597120"/>
              <a:chOff x="17200415" y="6945511"/>
              <a:chExt cx="2471894" cy="597120"/>
            </a:xfrm>
            <a:solidFill>
              <a:schemeClr val="accent6"/>
            </a:solidFill>
          </p:grpSpPr>
          <p:sp>
            <p:nvSpPr>
              <p:cNvPr id="7" name="Round Same Side Corner Rectangle 6"/>
              <p:cNvSpPr/>
              <p:nvPr/>
            </p:nvSpPr>
            <p:spPr>
              <a:xfrm rot="5400000">
                <a:off x="18275427" y="6145750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73" name="Freeform 734"/>
              <p:cNvSpPr>
                <a:spLocks noChangeArrowheads="1"/>
              </p:cNvSpPr>
              <p:nvPr/>
            </p:nvSpPr>
            <p:spPr bwMode="auto">
              <a:xfrm rot="16200000">
                <a:off x="18271029" y="6887543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2168868" y="6924280"/>
              <a:ext cx="2471894" cy="618360"/>
              <a:chOff x="12168868" y="6924280"/>
              <a:chExt cx="2471894" cy="618360"/>
            </a:xfrm>
            <a:solidFill>
              <a:schemeClr val="accent4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12168868" y="7220769"/>
                <a:ext cx="2471894" cy="321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74" name="Freeform 734"/>
              <p:cNvSpPr>
                <a:spLocks noChangeArrowheads="1"/>
              </p:cNvSpPr>
              <p:nvPr/>
            </p:nvSpPr>
            <p:spPr bwMode="auto">
              <a:xfrm rot="16200000">
                <a:off x="13261997" y="6866312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7137321" y="6939512"/>
              <a:ext cx="2471894" cy="603133"/>
              <a:chOff x="7137321" y="6939512"/>
              <a:chExt cx="2471894" cy="60313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7137321" y="7220774"/>
                <a:ext cx="2471894" cy="32187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algn="ctr" defTabSz="914217"/>
                <a:endParaRPr lang="bg-BG" dirty="0">
                  <a:solidFill>
                    <a:srgbClr val="FFFFF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75" name="Freeform 734"/>
              <p:cNvSpPr>
                <a:spLocks noChangeArrowheads="1"/>
              </p:cNvSpPr>
              <p:nvPr/>
            </p:nvSpPr>
            <p:spPr bwMode="auto">
              <a:xfrm rot="16200000">
                <a:off x="8182104" y="6881544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217"/>
                <a:endParaRPr lang="en-US" dirty="0">
                  <a:solidFill>
                    <a:srgbClr val="7F7F7F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</p:grpSp>
      </p:grpSp>
      <p:sp>
        <p:nvSpPr>
          <p:cNvPr id="71" name="Oval 70"/>
          <p:cNvSpPr/>
          <p:nvPr/>
        </p:nvSpPr>
        <p:spPr>
          <a:xfrm>
            <a:off x="1482343" y="2245196"/>
            <a:ext cx="1033719" cy="1052152"/>
          </a:xfrm>
          <a:prstGeom prst="ellipse">
            <a:avLst/>
          </a:prstGeom>
          <a:noFill/>
          <a:ln w="127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99201" y="3392104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570205" y="4335399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247182" y="3392104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6965021" y="4335399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603528" y="3392104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174532" y="4335399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789689" y="1986612"/>
            <a:ext cx="1561031" cy="1149012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Visual Studio Code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Light-weight source code editor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52711" y="722747"/>
            <a:ext cx="67201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FEATURED APPLICATIONS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13261" y="464934"/>
            <a:ext cx="31339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TRY ME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34699" y="1309793"/>
            <a:ext cx="732917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Assemble a suite of applications to address your biggest frustrations.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75468" y="4617106"/>
            <a:ext cx="1447466" cy="1405493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RoyalTS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Comprehensive Remote Management Solution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201623" y="1979988"/>
            <a:ext cx="1447466" cy="1149012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Vivaldi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A million ways to customize your browser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34693" y="4617106"/>
            <a:ext cx="1583057" cy="1149012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TreeSize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Disk space management software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539337" y="1979988"/>
            <a:ext cx="1447466" cy="1405493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Snag-It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Capture your screen and communicate better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872406" y="4617106"/>
            <a:ext cx="1447466" cy="892532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 defTabSz="914217">
              <a:lnSpc>
                <a:spcPts val="2020"/>
              </a:lnSpc>
            </a:pPr>
            <a:r>
              <a:rPr lang="en-US" sz="16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F.lux</a:t>
            </a:r>
            <a:endParaRPr lang="en-US" sz="650" dirty="0">
              <a:solidFill>
                <a:srgbClr val="7F7F7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 defTabSz="914217">
              <a:lnSpc>
                <a:spcPts val="2020"/>
              </a:lnSpc>
            </a:pPr>
            <a:r>
              <a:rPr lang="en-US" sz="1000" dirty="0">
                <a:solidFill>
                  <a:srgbClr val="7F7F7F"/>
                </a:solidFill>
                <a:latin typeface="Montserrat" charset="0"/>
                <a:ea typeface="Montserrat" charset="0"/>
                <a:cs typeface="Montserrat" charset="0"/>
              </a:rPr>
              <a:t>Make your eyes happier</a:t>
            </a:r>
          </a:p>
        </p:txBody>
      </p:sp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76" y="2155196"/>
            <a:ext cx="1219048" cy="1219048"/>
          </a:xfrm>
          <a:prstGeom prst="rect">
            <a:avLst/>
          </a:prstGeom>
        </p:spPr>
      </p:pic>
      <p:pic>
        <p:nvPicPr>
          <p:cNvPr id="11" name="Picture 10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96" y="4849359"/>
            <a:ext cx="1267366" cy="1034043"/>
          </a:xfrm>
          <a:prstGeom prst="rect">
            <a:avLst/>
          </a:prstGeom>
        </p:spPr>
      </p:pic>
      <p:pic>
        <p:nvPicPr>
          <p:cNvPr id="12" name="Picture 11">
            <a:hlinkClick r:id="rId7"/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5" y="4845979"/>
            <a:ext cx="1077633" cy="1077633"/>
          </a:xfrm>
          <a:prstGeom prst="rect">
            <a:avLst/>
          </a:prstGeom>
        </p:spPr>
      </p:pic>
      <p:pic>
        <p:nvPicPr>
          <p:cNvPr id="14" name="Picture 13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59" y="2059051"/>
            <a:ext cx="1219200" cy="1219200"/>
          </a:xfrm>
          <a:prstGeom prst="rect">
            <a:avLst/>
          </a:prstGeom>
        </p:spPr>
      </p:pic>
      <p:pic>
        <p:nvPicPr>
          <p:cNvPr id="15" name="Picture 14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77" y="2176621"/>
            <a:ext cx="1124444" cy="1124444"/>
          </a:xfrm>
          <a:prstGeom prst="rect">
            <a:avLst/>
          </a:prstGeom>
        </p:spPr>
      </p:pic>
      <p:pic>
        <p:nvPicPr>
          <p:cNvPr id="17" name="Picture 16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038" y="484916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3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3137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MANAGE DISK SPACE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Find out which folders are the largest on your drives and recover precious disk space. Find space hogs and quickly delete unnecessary files.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877440"/>
            <a:ext cx="4631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SEARCH FOR REDUNDANT FILES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38063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Versatile file search helps you find old, big, temporary, and duplicate files on drives. Search results can be moved, deleted, or exported to a ZIP file.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4958307"/>
            <a:ext cx="2972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VISUALIZE RESULTS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24247" y="4964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218930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Graphical analyses provide a quick visualization of disk space usage. You can see folder sizes, allocated disk space, owner, and user permissions.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05689" y="695003"/>
            <a:ext cx="25490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TREESIZE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98239" y="464934"/>
            <a:ext cx="1963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KEEP IT CLEAN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Disk space management software at its best.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40" y="464934"/>
            <a:ext cx="1124444" cy="11244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78" y="2816163"/>
            <a:ext cx="4726642" cy="29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02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4676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ADAPT TO THE ROOM YOU’RE IN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Once enabled, </a:t>
            </a:r>
            <a:r>
              <a:rPr lang="en-US" sz="1000" dirty="0" err="1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f.lux</a:t>
            </a: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 runs in the background and silently adjusts with the lighting sources and time of day.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877440"/>
            <a:ext cx="3223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REDUCES EYE STRAIN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38063"/>
            <a:ext cx="48446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Night-time exposure to blue light affects your circadian timing.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01819" y="695003"/>
            <a:ext cx="15568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F.LUX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43035" y="464934"/>
            <a:ext cx="3674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SCREENS LOOK LIKE THE SUN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Make the color of your computer’s display adapt to the time of day, warm at night and like the sunlight during the day. Eventually, you’ll get better sleep.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83" y="464934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6" y="2809634"/>
            <a:ext cx="4690045" cy="29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0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7743147" y="1715171"/>
            <a:ext cx="43636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400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NEXT UP:</a:t>
            </a:r>
          </a:p>
          <a:p>
            <a:pPr algn="ctr" defTabSz="914217"/>
            <a:r>
              <a:rPr lang="en-US" sz="4400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GMAIL</a:t>
            </a:r>
          </a:p>
        </p:txBody>
      </p:sp>
    </p:spTree>
    <p:extLst>
      <p:ext uri="{BB962C8B-B14F-4D97-AF65-F5344CB8AC3E}">
        <p14:creationId xmlns:p14="http://schemas.microsoft.com/office/powerpoint/2010/main" val="2040151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61" y="1735475"/>
            <a:ext cx="1236423" cy="11375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86" y="4465171"/>
            <a:ext cx="1499164" cy="84167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104913" y="695003"/>
            <a:ext cx="3982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STAY FOCUSED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381" y="464934"/>
            <a:ext cx="4341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REMOVE POTENTIAL DISTRACTIONS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33084" y="2120388"/>
            <a:ext cx="21403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UNSUBSCRIBE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EMAIL YOU DON’T CARE ABOUT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33084" y="3314188"/>
            <a:ext cx="22589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APPLY FILTERS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REMOVE USELESS EMAILS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33084" y="4605737"/>
            <a:ext cx="23038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AUTO-ARCHIVE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MAIL YOU NEED, BUT DON’T WANT 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TO SEE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63027" y="2120388"/>
            <a:ext cx="19351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AUTO-LABEL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FREQUENT CATEGORIES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663027" y="3314188"/>
            <a:ext cx="20980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STAR IT UP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TO PRIORITIZE TASKS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63027" y="4605737"/>
            <a:ext cx="25843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STASH NEW MAIL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ON ARRIVAL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292970" y="2120388"/>
            <a:ext cx="21130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GOOGLE LABS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TRY OUT PROTOTYPES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292970" y="3314188"/>
            <a:ext cx="23278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GO ON MUTE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OPT OUT OF NEVER-ENDING EMAIL 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CHAINS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292970" y="4605737"/>
            <a:ext cx="20217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SLICK THEME</a:t>
            </a:r>
          </a:p>
          <a:p>
            <a:r>
              <a:rPr lang="en-US" sz="9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ENJOY THE EXPERIENCE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0464" y="1309793"/>
            <a:ext cx="732917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spc="150" dirty="0">
                <a:latin typeface="Montserrat Light" charset="0"/>
                <a:ea typeface="Montserrat Light" charset="0"/>
                <a:cs typeface="Montserrat Light" charset="0"/>
              </a:rPr>
              <a:t>Gmail defaults are not enough. Re-configure your mail client to stay focused on your real job.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062966"/>
            <a:ext cx="866775" cy="8667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65" y="3272224"/>
            <a:ext cx="657517" cy="6575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2"/>
          <a:stretch/>
        </p:blipFill>
        <p:spPr>
          <a:xfrm>
            <a:off x="8654792" y="4516929"/>
            <a:ext cx="594162" cy="6546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47" y="4424562"/>
            <a:ext cx="968637" cy="9686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25" y="3227854"/>
            <a:ext cx="659297" cy="659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12" y="2025374"/>
            <a:ext cx="783818" cy="7838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77" y="2098195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203828" y="695003"/>
            <a:ext cx="179889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GMAIL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0240" y="464934"/>
            <a:ext cx="7100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FILTER, ARCHIVE, LABEL, STAR, AND LIMIT DISTRACTION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34699" y="1309793"/>
            <a:ext cx="7329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spc="150" dirty="0">
                <a:latin typeface="Montserrat Light" charset="0"/>
                <a:ea typeface="Montserrat Light" charset="0"/>
                <a:cs typeface="Montserrat Light" charset="0"/>
              </a:rPr>
              <a:t>Email is the cornerstone of personal and professional communications. Separating what’s important from fluff is a daunting task.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07533" y="1295167"/>
            <a:ext cx="6945434" cy="5978449"/>
            <a:chOff x="2626568" y="1076092"/>
            <a:chExt cx="6945434" cy="5978449"/>
          </a:xfrm>
        </p:grpSpPr>
        <p:grpSp>
          <p:nvGrpSpPr>
            <p:cNvPr id="35" name="Group 34"/>
            <p:cNvGrpSpPr/>
            <p:nvPr/>
          </p:nvGrpSpPr>
          <p:grpSpPr>
            <a:xfrm>
              <a:off x="2626568" y="1076092"/>
              <a:ext cx="6945434" cy="5978449"/>
              <a:chOff x="2323609" y="594889"/>
              <a:chExt cx="4515737" cy="3886016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2"/>
              <a:srcRect l="4792" r="4792"/>
              <a:stretch/>
            </p:blipFill>
            <p:spPr>
              <a:xfrm>
                <a:off x="2323609" y="594889"/>
                <a:ext cx="4515737" cy="3886016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2908092" y="1313332"/>
                <a:ext cx="3310128" cy="2049481"/>
              </a:xfrm>
              <a:prstGeom prst="rect">
                <a:avLst/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900" dirty="0">
                  <a:latin typeface="Montserrat Light" charset="0"/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008" y="2181381"/>
              <a:ext cx="5100671" cy="3194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96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739204" y="-416803"/>
            <a:ext cx="13670407" cy="7691606"/>
          </a:xfrm>
        </p:spPr>
      </p:sp>
      <p:sp>
        <p:nvSpPr>
          <p:cNvPr id="16" name="Rectangle 15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2400" dirty="0">
              <a:solidFill>
                <a:srgbClr val="FFFFFF"/>
              </a:solidFill>
              <a:latin typeface="Montserrat Light" charset="0"/>
            </a:endParaRPr>
          </a:p>
        </p:txBody>
      </p:sp>
      <p:pic>
        <p:nvPicPr>
          <p:cNvPr id="10" name="Picture Placeholder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b="7873"/>
          <a:stretch>
            <a:fillRect/>
          </a:stretch>
        </p:blipFill>
        <p:spPr>
          <a:xfrm>
            <a:off x="1588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88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934" dirty="0" err="1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4101" y="3831788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600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NEXT UP: GIT</a:t>
            </a:r>
          </a:p>
        </p:txBody>
      </p:sp>
      <p:sp>
        <p:nvSpPr>
          <p:cNvPr id="6" name="Oval 5"/>
          <p:cNvSpPr/>
          <p:nvPr/>
        </p:nvSpPr>
        <p:spPr>
          <a:xfrm>
            <a:off x="5023041" y="1207823"/>
            <a:ext cx="2220595" cy="2221177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17"/>
            <a:endParaRPr lang="en-US" sz="1600" dirty="0">
              <a:solidFill>
                <a:srgbClr val="FFFFFF"/>
              </a:solidFill>
              <a:latin typeface="Montserra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4792" y="4580825"/>
            <a:ext cx="5300517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1200" dirty="0">
                <a:solidFill>
                  <a:srgbClr val="FFFFFF"/>
                </a:solidFill>
                <a:latin typeface="Montserrat Light" charset="0"/>
                <a:ea typeface="Montserrat Light" charset="0"/>
                <a:cs typeface="Montserrat Light" charset="0"/>
              </a:rPr>
              <a:t>Frictionless context switching for a feature based workflow.</a:t>
            </a:r>
          </a:p>
        </p:txBody>
      </p:sp>
      <p:sp>
        <p:nvSpPr>
          <p:cNvPr id="8" name="Shape 2591"/>
          <p:cNvSpPr/>
          <p:nvPr/>
        </p:nvSpPr>
        <p:spPr>
          <a:xfrm>
            <a:off x="5461953" y="1647026"/>
            <a:ext cx="1342771" cy="1342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465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3812" y="0"/>
            <a:ext cx="60722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37307" y="1230471"/>
            <a:ext cx="17123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BACKGROUND</a:t>
            </a:r>
          </a:p>
        </p:txBody>
      </p:sp>
      <p:pic>
        <p:nvPicPr>
          <p:cNvPr id="4" name="Picture 3" descr="A picture containing person, sport, dancer, girl&#10;&#10;Description automatically generated">
            <a:extLst>
              <a:ext uri="{FF2B5EF4-FFF2-40B4-BE49-F238E27FC236}">
                <a16:creationId xmlns:a16="http://schemas.microsoft.com/office/drawing/2014/main" id="{0E8D8DAD-F3E1-154C-A857-D515B6DD4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28" y="2196063"/>
            <a:ext cx="2830780" cy="4002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32" y="1762125"/>
            <a:ext cx="4752975" cy="33337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37307" y="2660869"/>
            <a:ext cx="3194233" cy="17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Antoinette Biagi (Tony)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PwC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Assurance Innovation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Data Engineering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Georgia Tech c/o 2012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6 Years at PwC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7307" y="1460540"/>
            <a:ext cx="412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PwC</a:t>
            </a:r>
          </a:p>
          <a:p>
            <a:r>
              <a:rPr lang="en-US" sz="3600" b="1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Data Engineering</a:t>
            </a:r>
            <a:endParaRPr lang="en-US" sz="5750" b="1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154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138353" y="695003"/>
            <a:ext cx="59298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HONORABLE MENTION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39554" y="464933"/>
            <a:ext cx="4119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MAKE YOUR LIFE A BIT EASIER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34699" y="1221305"/>
            <a:ext cx="732917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spc="150" dirty="0">
                <a:latin typeface="Montserrat Light" charset="0"/>
                <a:ea typeface="Montserrat Light" charset="0"/>
                <a:cs typeface="Montserrat Light" charset="0"/>
              </a:rPr>
              <a:t>A few personal favorites to try out.</a:t>
            </a:r>
          </a:p>
        </p:txBody>
      </p:sp>
      <p:grpSp>
        <p:nvGrpSpPr>
          <p:cNvPr id="77" name="Group 25052"/>
          <p:cNvGrpSpPr/>
          <p:nvPr/>
        </p:nvGrpSpPr>
        <p:grpSpPr>
          <a:xfrm>
            <a:off x="1022254" y="3956436"/>
            <a:ext cx="2913278" cy="1544257"/>
            <a:chOff x="0" y="0"/>
            <a:chExt cx="2989942" cy="1584891"/>
          </a:xfrm>
          <a:solidFill>
            <a:schemeClr val="accent1">
              <a:alpha val="80000"/>
            </a:schemeClr>
          </a:solidFill>
        </p:grpSpPr>
        <p:sp>
          <p:nvSpPr>
            <p:cNvPr id="79" name="Shape 25050"/>
            <p:cNvSpPr/>
            <p:nvPr/>
          </p:nvSpPr>
          <p:spPr>
            <a:xfrm>
              <a:off x="0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80" name="Shape 25051"/>
            <p:cNvSpPr/>
            <p:nvPr/>
          </p:nvSpPr>
          <p:spPr>
            <a:xfrm flipH="1">
              <a:off x="1494971" y="0"/>
              <a:ext cx="1494972" cy="158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78" name="Shape 25053"/>
          <p:cNvSpPr/>
          <p:nvPr/>
        </p:nvSpPr>
        <p:spPr>
          <a:xfrm>
            <a:off x="1750574" y="5624882"/>
            <a:ext cx="1456638" cy="37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GIST BOX</a:t>
            </a:r>
          </a:p>
        </p:txBody>
      </p:sp>
      <p:grpSp>
        <p:nvGrpSpPr>
          <p:cNvPr id="73" name="Group 25057"/>
          <p:cNvGrpSpPr/>
          <p:nvPr/>
        </p:nvGrpSpPr>
        <p:grpSpPr>
          <a:xfrm>
            <a:off x="2478892" y="3704725"/>
            <a:ext cx="2913279" cy="1795968"/>
            <a:chOff x="0" y="0"/>
            <a:chExt cx="2989942" cy="1843226"/>
          </a:xfrm>
          <a:solidFill>
            <a:schemeClr val="accent2">
              <a:alpha val="80000"/>
            </a:schemeClr>
          </a:solidFill>
        </p:grpSpPr>
        <p:sp>
          <p:nvSpPr>
            <p:cNvPr id="75" name="Shape 25055"/>
            <p:cNvSpPr/>
            <p:nvPr/>
          </p:nvSpPr>
          <p:spPr>
            <a:xfrm>
              <a:off x="0" y="0"/>
              <a:ext cx="1494972" cy="184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76" name="Shape 25056"/>
            <p:cNvSpPr/>
            <p:nvPr/>
          </p:nvSpPr>
          <p:spPr>
            <a:xfrm flipH="1">
              <a:off x="1494971" y="0"/>
              <a:ext cx="1494972" cy="184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74" name="Shape 25058"/>
          <p:cNvSpPr/>
          <p:nvPr/>
        </p:nvSpPr>
        <p:spPr>
          <a:xfrm>
            <a:off x="3207212" y="5624883"/>
            <a:ext cx="1456638" cy="37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ATOM</a:t>
            </a:r>
          </a:p>
        </p:txBody>
      </p:sp>
      <p:grpSp>
        <p:nvGrpSpPr>
          <p:cNvPr id="69" name="Group 25062"/>
          <p:cNvGrpSpPr/>
          <p:nvPr/>
        </p:nvGrpSpPr>
        <p:grpSpPr>
          <a:xfrm>
            <a:off x="3935530" y="4127672"/>
            <a:ext cx="2913279" cy="1373020"/>
            <a:chOff x="0" y="0"/>
            <a:chExt cx="2989942" cy="822381"/>
          </a:xfrm>
          <a:solidFill>
            <a:schemeClr val="accent3">
              <a:alpha val="80000"/>
            </a:schemeClr>
          </a:solidFill>
        </p:grpSpPr>
        <p:sp>
          <p:nvSpPr>
            <p:cNvPr id="71" name="Shape 25060"/>
            <p:cNvSpPr/>
            <p:nvPr/>
          </p:nvSpPr>
          <p:spPr>
            <a:xfrm>
              <a:off x="0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72" name="Shape 25061"/>
            <p:cNvSpPr/>
            <p:nvPr/>
          </p:nvSpPr>
          <p:spPr>
            <a:xfrm flipH="1">
              <a:off x="1494971" y="0"/>
              <a:ext cx="1494972" cy="82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70" name="Shape 25063"/>
          <p:cNvSpPr/>
          <p:nvPr/>
        </p:nvSpPr>
        <p:spPr>
          <a:xfrm>
            <a:off x="4663852" y="5624882"/>
            <a:ext cx="1456636" cy="374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LAST-PASS</a:t>
            </a:r>
          </a:p>
        </p:txBody>
      </p:sp>
      <p:sp>
        <p:nvSpPr>
          <p:cNvPr id="65" name="Shape 25065"/>
          <p:cNvSpPr/>
          <p:nvPr/>
        </p:nvSpPr>
        <p:spPr>
          <a:xfrm>
            <a:off x="6120489" y="5624882"/>
            <a:ext cx="1456638" cy="37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A-TRACKER</a:t>
            </a:r>
          </a:p>
        </p:txBody>
      </p:sp>
      <p:grpSp>
        <p:nvGrpSpPr>
          <p:cNvPr id="66" name="Group 25068"/>
          <p:cNvGrpSpPr/>
          <p:nvPr/>
        </p:nvGrpSpPr>
        <p:grpSpPr>
          <a:xfrm>
            <a:off x="5392169" y="3512143"/>
            <a:ext cx="2913278" cy="1988549"/>
            <a:chOff x="0" y="0"/>
            <a:chExt cx="2989942" cy="3367850"/>
          </a:xfrm>
          <a:solidFill>
            <a:schemeClr val="accent4">
              <a:alpha val="80000"/>
            </a:schemeClr>
          </a:solidFill>
        </p:grpSpPr>
        <p:sp>
          <p:nvSpPr>
            <p:cNvPr id="67" name="Shape 25066"/>
            <p:cNvSpPr/>
            <p:nvPr/>
          </p:nvSpPr>
          <p:spPr>
            <a:xfrm>
              <a:off x="0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68" name="Shape 25067"/>
            <p:cNvSpPr/>
            <p:nvPr/>
          </p:nvSpPr>
          <p:spPr>
            <a:xfrm flipH="1">
              <a:off x="1494971" y="0"/>
              <a:ext cx="1494972" cy="336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grpSp>
        <p:nvGrpSpPr>
          <p:cNvPr id="61" name="Group 25072"/>
          <p:cNvGrpSpPr/>
          <p:nvPr/>
        </p:nvGrpSpPr>
        <p:grpSpPr>
          <a:xfrm>
            <a:off x="6848807" y="3203838"/>
            <a:ext cx="2913279" cy="2296855"/>
            <a:chOff x="0" y="0"/>
            <a:chExt cx="2989942" cy="2346811"/>
          </a:xfrm>
          <a:solidFill>
            <a:schemeClr val="accent5">
              <a:alpha val="80000"/>
            </a:schemeClr>
          </a:solidFill>
        </p:grpSpPr>
        <p:sp>
          <p:nvSpPr>
            <p:cNvPr id="63" name="Shape 25070"/>
            <p:cNvSpPr/>
            <p:nvPr/>
          </p:nvSpPr>
          <p:spPr>
            <a:xfrm>
              <a:off x="0" y="0"/>
              <a:ext cx="1494972" cy="234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64" name="Shape 25071"/>
            <p:cNvSpPr/>
            <p:nvPr/>
          </p:nvSpPr>
          <p:spPr>
            <a:xfrm flipH="1">
              <a:off x="1494971" y="0"/>
              <a:ext cx="1494972" cy="234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62" name="Shape 25073"/>
          <p:cNvSpPr/>
          <p:nvPr/>
        </p:nvSpPr>
        <p:spPr>
          <a:xfrm>
            <a:off x="7577129" y="5624882"/>
            <a:ext cx="1456636" cy="37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FENCES</a:t>
            </a:r>
          </a:p>
        </p:txBody>
      </p:sp>
      <p:grpSp>
        <p:nvGrpSpPr>
          <p:cNvPr id="41" name="Group 25077"/>
          <p:cNvGrpSpPr/>
          <p:nvPr/>
        </p:nvGrpSpPr>
        <p:grpSpPr>
          <a:xfrm>
            <a:off x="8305445" y="4481050"/>
            <a:ext cx="2913279" cy="1019642"/>
            <a:chOff x="0" y="0"/>
            <a:chExt cx="2989942" cy="1644762"/>
          </a:xfrm>
          <a:solidFill>
            <a:schemeClr val="accent6">
              <a:alpha val="80000"/>
            </a:schemeClr>
          </a:solidFill>
        </p:grpSpPr>
        <p:sp>
          <p:nvSpPr>
            <p:cNvPr id="59" name="Shape 25075"/>
            <p:cNvSpPr/>
            <p:nvPr/>
          </p:nvSpPr>
          <p:spPr>
            <a:xfrm>
              <a:off x="0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  <p:sp>
          <p:nvSpPr>
            <p:cNvPr id="60" name="Shape 25076"/>
            <p:cNvSpPr/>
            <p:nvPr/>
          </p:nvSpPr>
          <p:spPr>
            <a:xfrm flipH="1">
              <a:off x="1494971" y="0"/>
              <a:ext cx="1494972" cy="1644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44" y="5147"/>
                    <a:pt x="17302" y="10021"/>
                    <a:pt x="12977" y="14056"/>
                  </a:cubicBezTo>
                  <a:cubicBezTo>
                    <a:pt x="9228" y="17555"/>
                    <a:pt x="4798" y="20017"/>
                    <a:pt x="95" y="2150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 sz="900" dirty="0">
                <a:latin typeface="Montserrat Light" charset="0"/>
                <a:cs typeface="Montserrat Light" charset="0"/>
              </a:endParaRPr>
            </a:p>
          </p:txBody>
        </p:sp>
      </p:grpSp>
      <p:sp>
        <p:nvSpPr>
          <p:cNvPr id="58" name="Shape 25078"/>
          <p:cNvSpPr/>
          <p:nvPr/>
        </p:nvSpPr>
        <p:spPr>
          <a:xfrm>
            <a:off x="9033767" y="5624882"/>
            <a:ext cx="1456636" cy="374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250" b="1" spc="150" dirty="0">
                <a:solidFill>
                  <a:schemeClr val="tx2"/>
                </a:solidFill>
                <a:latin typeface="Montserrat Light" charset="0"/>
                <a:cs typeface="Montserrat Light" charset="0"/>
              </a:rPr>
              <a:t>GOO.GL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471518" y="2698926"/>
            <a:ext cx="0" cy="110059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934684" y="2698926"/>
            <a:ext cx="0" cy="1005799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92169" y="2698926"/>
            <a:ext cx="0" cy="1268889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39835" y="2698926"/>
            <a:ext cx="0" cy="71084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305445" y="2757918"/>
            <a:ext cx="0" cy="41003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762085" y="2698926"/>
            <a:ext cx="0" cy="165334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50" y="1737604"/>
            <a:ext cx="1219099" cy="1322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92" y="1737603"/>
            <a:ext cx="1322723" cy="1322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01" y="1732477"/>
            <a:ext cx="1318516" cy="1318516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15889"/>
          <a:stretch/>
        </p:blipFill>
        <p:spPr>
          <a:xfrm>
            <a:off x="8964682" y="2012813"/>
            <a:ext cx="1742390" cy="772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58" y="1741825"/>
            <a:ext cx="1318501" cy="1318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770" y="1730887"/>
            <a:ext cx="1161405" cy="13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7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19789" y="695003"/>
            <a:ext cx="77524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RECOMMENDED DOWNLOADS</a:t>
            </a:r>
            <a:endParaRPr lang="en-US" sz="4800" spc="3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35485" y="464934"/>
            <a:ext cx="5521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CTRL+CLICK</a:t>
            </a:r>
            <a:r>
              <a:rPr lang="en-US" sz="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EACH ICON TO VIEW EACH TOOL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07437" y="1309792"/>
            <a:ext cx="7054988" cy="48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latin typeface="Montserrat Light" charset="0"/>
                <a:ea typeface="Montserrat Light" charset="0"/>
                <a:cs typeface="Montserrat Light" charset="0"/>
              </a:rPr>
              <a:t>Links change over time – a general search for any of the keywords below should eventually navigate you to a proper downloads page or installation file. Google is our least expensive consultant. Use it well.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88" y="5776152"/>
            <a:ext cx="12188825" cy="108184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2" y="2399823"/>
            <a:ext cx="1219048" cy="1219048"/>
          </a:xfrm>
          <a:prstGeom prst="rect">
            <a:avLst/>
          </a:prstGeom>
        </p:spPr>
      </p:pic>
      <p:pic>
        <p:nvPicPr>
          <p:cNvPr id="13" name="Picture 1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58" y="2492325"/>
            <a:ext cx="1267366" cy="103404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2" y="2435149"/>
            <a:ext cx="1124444" cy="1124444"/>
          </a:xfrm>
          <a:prstGeom prst="rect">
            <a:avLst/>
          </a:prstGeom>
        </p:spPr>
      </p:pic>
      <p:pic>
        <p:nvPicPr>
          <p:cNvPr id="15" name="Picture 1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64" y="2399823"/>
            <a:ext cx="1219200" cy="1219200"/>
          </a:xfrm>
          <a:prstGeom prst="rect">
            <a:avLst/>
          </a:prstGeom>
        </p:spPr>
      </p:pic>
      <p:pic>
        <p:nvPicPr>
          <p:cNvPr id="16" name="Picture 15">
            <a:hlinkClick r:id="rId11"/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162" y="2425385"/>
            <a:ext cx="1077633" cy="1077633"/>
          </a:xfrm>
          <a:prstGeom prst="rect">
            <a:avLst/>
          </a:prstGeom>
        </p:spPr>
      </p:pic>
      <p:pic>
        <p:nvPicPr>
          <p:cNvPr id="19" name="Picture 1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93" y="2437846"/>
            <a:ext cx="1143000" cy="1143000"/>
          </a:xfrm>
          <a:prstGeom prst="rect">
            <a:avLst/>
          </a:prstGeom>
        </p:spPr>
      </p:pic>
      <p:pic>
        <p:nvPicPr>
          <p:cNvPr id="21" name="Picture 20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80" y="3828340"/>
            <a:ext cx="1874648" cy="1558301"/>
          </a:xfrm>
          <a:prstGeom prst="rect">
            <a:avLst/>
          </a:prstGeom>
        </p:spPr>
      </p:pic>
      <p:pic>
        <p:nvPicPr>
          <p:cNvPr id="23" name="Picture 22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94" y="3941699"/>
            <a:ext cx="1219099" cy="1322723"/>
          </a:xfrm>
          <a:prstGeom prst="rect">
            <a:avLst/>
          </a:prstGeom>
        </p:spPr>
      </p:pic>
      <p:pic>
        <p:nvPicPr>
          <p:cNvPr id="25" name="Picture 24">
            <a:hlinkClick r:id="rId19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2" y="1027218"/>
            <a:ext cx="1106845" cy="1106845"/>
          </a:xfrm>
          <a:prstGeom prst="rect">
            <a:avLst/>
          </a:prstGeom>
        </p:spPr>
      </p:pic>
      <p:pic>
        <p:nvPicPr>
          <p:cNvPr id="20" name="Picture 19">
            <a:hlinkClick r:id="rId21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88" y="3783138"/>
            <a:ext cx="4162067" cy="960050"/>
          </a:xfrm>
          <a:prstGeom prst="rect">
            <a:avLst/>
          </a:prstGeom>
        </p:spPr>
      </p:pic>
      <p:pic>
        <p:nvPicPr>
          <p:cNvPr id="27" name="Picture 26">
            <a:hlinkClick r:id="rId23"/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6" b="29460"/>
          <a:stretch/>
        </p:blipFill>
        <p:spPr>
          <a:xfrm>
            <a:off x="937397" y="4633147"/>
            <a:ext cx="2968647" cy="780755"/>
          </a:xfrm>
          <a:prstGeom prst="rect">
            <a:avLst/>
          </a:prstGeom>
        </p:spPr>
      </p:pic>
      <p:pic>
        <p:nvPicPr>
          <p:cNvPr id="29" name="Picture 28">
            <a:hlinkClick r:id="rId25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315" y="3941699"/>
            <a:ext cx="1318501" cy="1318501"/>
          </a:xfrm>
          <a:prstGeom prst="rect">
            <a:avLst/>
          </a:prstGeom>
        </p:spPr>
      </p:pic>
      <p:pic>
        <p:nvPicPr>
          <p:cNvPr id="30" name="Picture 29">
            <a:hlinkClick r:id="rId27"/>
          </p:cNvPr>
          <p:cNvPicPr>
            <a:picLocks noChangeAspect="1"/>
          </p:cNvPicPr>
          <p:nvPr/>
        </p:nvPicPr>
        <p:blipFill rotWithShape="1">
          <a:blip r:embed="rId28"/>
          <a:srcRect b="22335"/>
          <a:stretch/>
        </p:blipFill>
        <p:spPr>
          <a:xfrm>
            <a:off x="10727566" y="184697"/>
            <a:ext cx="1161405" cy="1025267"/>
          </a:xfrm>
          <a:prstGeom prst="rect">
            <a:avLst/>
          </a:prstGeom>
        </p:spPr>
      </p:pic>
      <p:pic>
        <p:nvPicPr>
          <p:cNvPr id="31" name="Picture 30">
            <a:hlinkClick r:id="rId29"/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992" y="2423097"/>
            <a:ext cx="1148548" cy="1148548"/>
          </a:xfrm>
          <a:prstGeom prst="rect">
            <a:avLst/>
          </a:prstGeom>
        </p:spPr>
      </p:pic>
      <p:pic>
        <p:nvPicPr>
          <p:cNvPr id="32" name="Picture 31">
            <a:hlinkClick r:id="rId31"/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15889"/>
          <a:stretch/>
        </p:blipFill>
        <p:spPr>
          <a:xfrm>
            <a:off x="400116" y="267082"/>
            <a:ext cx="1742390" cy="772301"/>
          </a:xfrm>
          <a:prstGeom prst="rect">
            <a:avLst/>
          </a:prstGeom>
        </p:spPr>
      </p:pic>
      <p:pic>
        <p:nvPicPr>
          <p:cNvPr id="33" name="Picture 32">
            <a:hlinkClick r:id="rId33"/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3" y="3959728"/>
            <a:ext cx="1318516" cy="1318516"/>
          </a:xfrm>
          <a:prstGeom prst="rect">
            <a:avLst/>
          </a:prstGeom>
        </p:spPr>
      </p:pic>
      <p:pic>
        <p:nvPicPr>
          <p:cNvPr id="10" name="Picture 9">
            <a:hlinkClick r:id="rId35"/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70" y="802891"/>
            <a:ext cx="1376714" cy="13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>
            <a:off x="4745038" y="1752600"/>
            <a:ext cx="0" cy="3970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8880" y="4130867"/>
            <a:ext cx="280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20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MAKE IT WORK</a:t>
            </a:r>
          </a:p>
          <a:p>
            <a:pPr algn="ctr" defTabSz="914217">
              <a:lnSpc>
                <a:spcPct val="150000"/>
              </a:lnSpc>
            </a:pPr>
            <a:r>
              <a:rPr lang="en-US" sz="11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FOR YOUR NEEDS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8410" y="1849710"/>
            <a:ext cx="6188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12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TIME IS THE GREAT EQUALIZER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18410" y="3368212"/>
            <a:ext cx="5140015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We all have 24 hours and 7 days per week. </a:t>
            </a:r>
          </a:p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Exclude 56 hours for sleep and we’re left with 112 hours to achieve all we intend to accomplish. You can’t manage time, only choose what to do with it. </a:t>
            </a:r>
          </a:p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If you find yourself performing a repetitive task, odds are there is a better way. Automate the boring stuff. </a:t>
            </a:r>
          </a:p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Don’t accept defaults. Customize your environment.</a:t>
            </a:r>
          </a:p>
          <a:p>
            <a:pPr defTabSz="914217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When one door closes, smash open a window.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94610" y="2073295"/>
            <a:ext cx="5177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40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A FEW WORDS ABOUT WORK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5263" y="1849710"/>
            <a:ext cx="2437765" cy="2437764"/>
          </a:xfrm>
        </p:spPr>
      </p:pic>
    </p:spTree>
    <p:extLst>
      <p:ext uri="{BB962C8B-B14F-4D97-AF65-F5344CB8AC3E}">
        <p14:creationId xmlns:p14="http://schemas.microsoft.com/office/powerpoint/2010/main" val="125145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>
            <a:grpSpLocks noChangeAspect="1"/>
          </p:cNvGrpSpPr>
          <p:nvPr/>
        </p:nvGrpSpPr>
        <p:grpSpPr>
          <a:xfrm>
            <a:off x="6546233" y="2282444"/>
            <a:ext cx="4410903" cy="3552061"/>
            <a:chOff x="4300539" y="1984376"/>
            <a:chExt cx="3589338" cy="2890838"/>
          </a:xfrm>
        </p:grpSpPr>
        <p:sp>
          <p:nvSpPr>
            <p:cNvPr id="18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8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8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2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3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4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5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6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7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98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</p:grpSp>
      <p:grpSp>
        <p:nvGrpSpPr>
          <p:cNvPr id="88" name="Group 87"/>
          <p:cNvGrpSpPr>
            <a:grpSpLocks/>
          </p:cNvGrpSpPr>
          <p:nvPr/>
        </p:nvGrpSpPr>
        <p:grpSpPr>
          <a:xfrm>
            <a:off x="1219554" y="2282444"/>
            <a:ext cx="4360630" cy="3552061"/>
            <a:chOff x="4300539" y="1984376"/>
            <a:chExt cx="3589338" cy="2890838"/>
          </a:xfrm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1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2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4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5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99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2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3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4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  <p:sp>
          <p:nvSpPr>
            <p:cNvPr id="106" name="Freeform 17"/>
            <p:cNvSpPr>
              <a:spLocks/>
            </p:cNvSpPr>
            <p:nvPr/>
          </p:nvSpPr>
          <p:spPr bwMode="auto">
            <a:xfrm>
              <a:off x="4300539" y="4154489"/>
              <a:ext cx="3578122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id-ID" dirty="0">
                <a:solidFill>
                  <a:srgbClr val="7F7F7F"/>
                </a:solidFill>
                <a:latin typeface="Calibri Ligh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667291" y="695003"/>
            <a:ext cx="48574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CLEAR YOUR MIND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49376" y="464934"/>
            <a:ext cx="34932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YOUR LAPTOP IS YOUR CANVAS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50464" y="1309793"/>
            <a:ext cx="7329172" cy="48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In 2020, your attention span will be threatened. You will be inundated with icons, notifications, sounds, dialogue boxes, flashing chat windows and ever-growing unread badge icons.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4593"/>
          <a:stretch>
            <a:fillRect/>
          </a:stretch>
        </p:blipFill>
        <p:spPr>
          <a:xfrm>
            <a:off x="1403957" y="2482925"/>
            <a:ext cx="3987222" cy="2263140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" b="5087"/>
          <a:stretch>
            <a:fillRect/>
          </a:stretch>
        </p:blipFill>
        <p:spPr>
          <a:xfrm>
            <a:off x="6724141" y="2479919"/>
            <a:ext cx="4072085" cy="2285652"/>
          </a:xfrm>
        </p:spPr>
      </p:pic>
    </p:spTree>
    <p:extLst>
      <p:ext uri="{BB962C8B-B14F-4D97-AF65-F5344CB8AC3E}">
        <p14:creationId xmlns:p14="http://schemas.microsoft.com/office/powerpoint/2010/main" val="2469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298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MEET INTELLISENSE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Go beyond syntax highlighting and autocomplete with IntelliSense, which provides smart completions based on variable types, function definitions, and imported modules.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877440"/>
            <a:ext cx="366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GIT COMMANDS BUILT-IN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38063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Review diffs, stage files, and make commits right from the editor.</a:t>
            </a:r>
          </a:p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Push and pull from any hosted Git service.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4958307"/>
            <a:ext cx="4810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EXTENSIBLE AND CUSTOMIZABLE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24247" y="4964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218930"/>
            <a:ext cx="48446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Install extensions for themes, debuggers, and additional services.</a:t>
            </a:r>
          </a:p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Extensions run in separate processes, ensuring they won’t slow down your editor.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04478" y="695003"/>
            <a:ext cx="55515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VISUAL STUDIO CODE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42608" y="464934"/>
            <a:ext cx="3275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CODE EDITING REDEFINED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 lightweight but powerful source code editor which runs on your desktop. VS Code has extensions for Python and runtimes like .NET.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903" y="506583"/>
            <a:ext cx="1267366" cy="10340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02605"/>
            <a:ext cx="4691214" cy="29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3097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FASTER NAVIGATION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Utilize Chrome extensions to customize the experience. </a:t>
            </a:r>
          </a:p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View any site in your Vivaldi side panel.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877440"/>
            <a:ext cx="2784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TAB MANAGEMENT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38063"/>
            <a:ext cx="4844685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Open tabs can be saved as a session. </a:t>
            </a:r>
          </a:p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Easy tab cycling, tab stacks, tiling and visual previews.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495830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VISUAL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24247" y="4964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218930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Vivaldi has an adaptive interface that adjusts to the color of the page you’re viewing.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99653" y="695003"/>
            <a:ext cx="216116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VIVALDI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29837" y="464934"/>
            <a:ext cx="4100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NOT FOR EVERYBODY – JUST YOU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Built on modern web technologies: JavaScript and React to create a UI via </a:t>
            </a:r>
            <a:r>
              <a:rPr lang="en-US" sz="900" spc="150" dirty="0" err="1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Node.js</a:t>
            </a: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414" y="464934"/>
            <a:ext cx="1077633" cy="1077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6" y="2809634"/>
            <a:ext cx="4679991" cy="29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4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3331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CAPTURE EVERYTHING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Take a screenshot or record a video of what you see on your computer screen.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877440"/>
            <a:ext cx="361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ENHANCE SCREENSHOTS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38063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Customize and edit every screenshot with markup tools. Trim images and recordings or convert videos into animated GIFs.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4958307"/>
            <a:ext cx="4198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LIBRARY OF PRIOR CONTENT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24247" y="4964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218930"/>
            <a:ext cx="484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Access every screenshot ever captured in a common library. Easily navigate by timestamp, application, or file type.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74806" y="695003"/>
            <a:ext cx="22108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SNAG-IT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97077" y="464934"/>
            <a:ext cx="57663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SCREEN CAPTURE FOR VISUAL DOCUMENTATION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Create images and videos to clearly get your point across. Spend less time trying to explain things and more time on the work that matters.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642" y="464934"/>
            <a:ext cx="11430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6" y="2809634"/>
            <a:ext cx="4684666" cy="29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9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>
          <a:xfrm>
            <a:off x="-556419" y="-313532"/>
            <a:ext cx="13304838" cy="7485063"/>
          </a:xfr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b="7873"/>
          <a:stretch>
            <a:fillRect/>
          </a:stretch>
        </p:blipFill>
        <p:spPr>
          <a:xfrm>
            <a:off x="-556420" y="-313532"/>
            <a:ext cx="13306779" cy="748506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558361" y="-86821"/>
            <a:ext cx="13306779" cy="7485063"/>
          </a:xfrm>
          <a:prstGeom prst="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2400" dirty="0">
              <a:solidFill>
                <a:srgbClr val="FFFFFF"/>
              </a:solidFill>
              <a:latin typeface="Montserrat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0061" y="3461657"/>
            <a:ext cx="4291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600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CHROME</a:t>
            </a:r>
          </a:p>
          <a:p>
            <a:pPr algn="ctr" defTabSz="914217"/>
            <a:r>
              <a:rPr lang="en-US" sz="3600" spc="1500" dirty="0">
                <a:solidFill>
                  <a:srgbClr val="FFFFFF"/>
                </a:solidFill>
                <a:latin typeface="Montserrat" charset="0"/>
                <a:ea typeface="Montserrat" charset="0"/>
                <a:cs typeface="Montserrat" charset="0"/>
              </a:rPr>
              <a:t>ESSENTIALS</a:t>
            </a:r>
          </a:p>
        </p:txBody>
      </p:sp>
      <p:sp>
        <p:nvSpPr>
          <p:cNvPr id="6" name="Oval 5"/>
          <p:cNvSpPr/>
          <p:nvPr/>
        </p:nvSpPr>
        <p:spPr>
          <a:xfrm>
            <a:off x="3641598" y="969264"/>
            <a:ext cx="4983480" cy="4984786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17"/>
            <a:endParaRPr lang="en-US" sz="1600" dirty="0">
              <a:solidFill>
                <a:srgbClr val="FFFFFF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43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8" y="0"/>
            <a:ext cx="12188825" cy="2233246"/>
          </a:xfrm>
          <a:prstGeom prst="rect">
            <a:avLst/>
          </a:prstGeom>
          <a:solidFill>
            <a:srgbClr val="EF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Montserrat" charset="0"/>
            </a:endParaRPr>
          </a:p>
        </p:txBody>
      </p:sp>
      <p:pic>
        <p:nvPicPr>
          <p:cNvPr id="12" name="Picture 11" descr="New Macbook Silv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9" y="2540348"/>
            <a:ext cx="6090661" cy="3566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37362" y="2809634"/>
            <a:ext cx="137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MANIFEST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Shape 2906"/>
          <p:cNvSpPr/>
          <p:nvPr/>
        </p:nvSpPr>
        <p:spPr>
          <a:xfrm>
            <a:off x="6124247" y="28161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7362" y="3070257"/>
            <a:ext cx="4844685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All the metadata about your extension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37362" y="3877440"/>
            <a:ext cx="323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HTML / CSS / JAVASCRIPT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hape 2906"/>
          <p:cNvSpPr/>
          <p:nvPr/>
        </p:nvSpPr>
        <p:spPr>
          <a:xfrm>
            <a:off x="6124247" y="388397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62" y="4169828"/>
            <a:ext cx="4844685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Highly customizable, beautiful UI options, configure to suit your use case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7362" y="4958307"/>
            <a:ext cx="910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1600" b="1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ICONS</a:t>
            </a:r>
            <a:endParaRPr lang="en-US" sz="2400" b="1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Shape 2906"/>
          <p:cNvSpPr/>
          <p:nvPr/>
        </p:nvSpPr>
        <p:spPr>
          <a:xfrm>
            <a:off x="6124247" y="4964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7362" y="5218930"/>
            <a:ext cx="4844685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1000" dirty="0" err="1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Brandify</a:t>
            </a:r>
            <a:r>
              <a:rPr lang="en-US" sz="10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 your extension with imagery unique to your message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74713" y="695003"/>
            <a:ext cx="62110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300" spc="3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CHROME EXTENSION BUNDLE</a:t>
            </a:r>
            <a:endParaRPr lang="en-US" sz="4800" spc="300" dirty="0">
              <a:solidFill>
                <a:srgbClr val="00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11409" y="464934"/>
            <a:ext cx="4137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800" spc="600" dirty="0">
                <a:solidFill>
                  <a:srgbClr val="000000"/>
                </a:solidFill>
                <a:latin typeface="Montserrat" charset="0"/>
                <a:ea typeface="Montserrat" charset="0"/>
                <a:cs typeface="Montserrat" charset="0"/>
              </a:rPr>
              <a:t>MAKE YOUR BROWSER WORK FOR YOU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34699" y="1309793"/>
            <a:ext cx="732917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150000"/>
              </a:lnSpc>
            </a:pPr>
            <a:r>
              <a:rPr lang="en-US" sz="900" spc="15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AUTOMATE YOUR MOST FREQUENT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8F68C-0CEA-4245-83F5-89EDF15C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723" y="464934"/>
            <a:ext cx="1255229" cy="1255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295E3-7A44-4F4D-9E8D-2CFFD2C5D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3" y="2809634"/>
            <a:ext cx="4800688" cy="30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10378</TotalTime>
  <Words>1211</Words>
  <Application>Microsoft Macintosh PowerPoint</Application>
  <PresentationFormat>Widescreen</PresentationFormat>
  <Paragraphs>178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Hiragino Kaku Gothic Std W8</vt:lpstr>
      <vt:lpstr>Arial</vt:lpstr>
      <vt:lpstr>Calibri</vt:lpstr>
      <vt:lpstr>Calibri Light</vt:lpstr>
      <vt:lpstr>Gill Sans</vt:lpstr>
      <vt:lpstr>Lato Light</vt:lpstr>
      <vt:lpstr>Montserrat</vt:lpstr>
      <vt:lpstr>Montserrat Hairline</vt:lpstr>
      <vt:lpstr>Montserrat Light</vt:lpstr>
      <vt:lpstr>Office Theme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Antoinette Biagi</dc:creator>
  <cp:lastModifiedBy>Antoinette D Biagi</cp:lastModifiedBy>
  <cp:revision>108</cp:revision>
  <dcterms:created xsi:type="dcterms:W3CDTF">2017-02-28T07:26:55Z</dcterms:created>
  <dcterms:modified xsi:type="dcterms:W3CDTF">2020-02-08T18:35:49Z</dcterms:modified>
</cp:coreProperties>
</file>